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57" r:id="rId10"/>
    <p:sldId id="258" r:id="rId11"/>
    <p:sldId id="272" r:id="rId12"/>
    <p:sldId id="268" r:id="rId13"/>
    <p:sldId id="275" r:id="rId14"/>
    <p:sldId id="259" r:id="rId15"/>
    <p:sldId id="273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4FA25-3B0D-473C-8FBB-75A93B838F6F}" type="datetimeFigureOut">
              <a:rPr lang="it-IT" smtClean="0"/>
              <a:pPr/>
              <a:t>10/03/2023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A732-3A8D-4E1A-8BFB-B9C8FC58A3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732-3A8D-4E1A-8BFB-B9C8FC58A3F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401-503F-4D96-9053-E2241B7B0E1A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E89-16F1-4CE6-9C3E-ADC808BCEE6B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A0EE-D664-4515-9351-E850848E5497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0EA0-7D26-4919-A2F5-889105DB289B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3CDB-D684-4BBD-8F83-8D62B5098952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B34A-E489-4962-8523-D749F02C07DA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5780-49D7-4690-9844-8CC1819FDAB7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D8D-26FC-463A-ACB4-24E1ADBA30C9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7308-1182-4724-A301-A9E5992E8EDC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D7D-9C75-4AE8-9583-EF0CE2521B7E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50F6-B380-4346-A4FB-CE0E2DEC978C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1E7B-E3F5-4C05-94AE-5014C078E3FA}" type="datetime1">
              <a:rPr lang="it-IT" smtClean="0"/>
              <a:pPr/>
              <a:t>10/03/2023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ADDE-17FC-40FA-9C40-A793DF60F0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161" y="1934242"/>
            <a:ext cx="7772400" cy="1470025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it-IT" sz="7200" b="1" dirty="0">
                <a:solidFill>
                  <a:srgbClr val="00B050"/>
                </a:solidFill>
                <a:effectLst>
                  <a:outerShdw blurRad="38100" dist="635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70312"/>
            <a:ext cx="7088832" cy="17526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</a:rPr>
              <a:t>da “</a:t>
            </a:r>
            <a:r>
              <a:rPr lang="it-IT" sz="4000" b="1" dirty="0" err="1">
                <a:solidFill>
                  <a:schemeClr val="tx1"/>
                </a:solidFill>
              </a:rPr>
              <a:t>Laudato</a:t>
            </a:r>
            <a:r>
              <a:rPr lang="it-IT" sz="4000" b="1" dirty="0">
                <a:solidFill>
                  <a:schemeClr val="tx1"/>
                </a:solidFill>
              </a:rPr>
              <a:t> </a:t>
            </a:r>
            <a:r>
              <a:rPr lang="it-IT" sz="4000" b="1" dirty="0" err="1">
                <a:solidFill>
                  <a:schemeClr val="tx1"/>
                </a:solidFill>
              </a:rPr>
              <a:t>si’</a:t>
            </a:r>
            <a:r>
              <a:rPr lang="it-IT" sz="4000" b="1" dirty="0">
                <a:solidFill>
                  <a:schemeClr val="tx1"/>
                </a:solidFill>
              </a:rPr>
              <a:t>” e “Fratelli tutti”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900E6BC-0B8F-1B1C-8889-112B77381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2320429" cy="2320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7" y="620688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b="1" i="1" dirty="0"/>
              <a:t>		</a:t>
            </a:r>
            <a:r>
              <a:rPr lang="it-IT" b="1" i="1" dirty="0" err="1"/>
              <a:t>Laudato</a:t>
            </a:r>
            <a:r>
              <a:rPr lang="it-IT" b="1" i="1" dirty="0"/>
              <a:t> </a:t>
            </a:r>
            <a:r>
              <a:rPr lang="it-IT" b="1" i="1" dirty="0" err="1"/>
              <a:t>si’</a:t>
            </a:r>
            <a:r>
              <a:rPr lang="it-IT" b="1" i="1" dirty="0"/>
              <a:t>, n225</a:t>
            </a:r>
          </a:p>
          <a:p>
            <a:pPr algn="just">
              <a:buNone/>
            </a:pPr>
            <a:r>
              <a:rPr lang="it-IT" i="1" dirty="0"/>
              <a:t>		Un’ecologia integrale richiede di dedicare un po’ di tempo per recuperare la serena armonia con  il creato, per riflettere sul nostro stile di vita e i nostri ideali, per contemplare il Creatore, che vive tra di noi e in ciò che ci circonda e la cui presenza “non deve essere costruita, ma scoperta e svelata” (</a:t>
            </a:r>
            <a:r>
              <a:rPr lang="it-IT" i="1" dirty="0" err="1"/>
              <a:t>Evangelii</a:t>
            </a:r>
            <a:r>
              <a:rPr lang="it-IT" i="1" dirty="0"/>
              <a:t> </a:t>
            </a:r>
            <a:r>
              <a:rPr lang="it-IT" i="1" dirty="0" err="1"/>
              <a:t>gaudium</a:t>
            </a:r>
            <a:r>
              <a:rPr lang="it-IT" i="1" dirty="0"/>
              <a:t>, n.71).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D48C7F1-5C08-7030-1202-40B212B3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DAED483-D148-6F4F-940B-E47B069E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7EEF760-7204-54E3-B619-B09F4CCE2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5945" y="4460801"/>
            <a:ext cx="9808545" cy="280960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2800" dirty="0"/>
              <a:t>La riflessione sul nuovo stile di vita comporta:</a:t>
            </a:r>
          </a:p>
          <a:p>
            <a:pPr algn="just">
              <a:buNone/>
            </a:pPr>
            <a:r>
              <a:rPr lang="it-IT" sz="2800" dirty="0"/>
              <a:t>&gt; un nuovo rapporto </a:t>
            </a:r>
            <a:r>
              <a:rPr lang="it-IT" sz="2800" b="1" dirty="0"/>
              <a:t>con le cose</a:t>
            </a:r>
            <a:r>
              <a:rPr lang="it-IT" sz="2800" dirty="0"/>
              <a:t>: spesa e consumo </a:t>
            </a:r>
            <a:r>
              <a:rPr lang="it-IT" sz="2800" dirty="0" smtClean="0"/>
              <a:t>critici, non merci ma beni;</a:t>
            </a:r>
            <a:endParaRPr lang="it-IT" sz="2800" dirty="0"/>
          </a:p>
          <a:p>
            <a:pPr algn="just">
              <a:buNone/>
            </a:pPr>
            <a:r>
              <a:rPr lang="it-IT" sz="2800" dirty="0"/>
              <a:t>&gt; un nuovo rapporto </a:t>
            </a:r>
            <a:r>
              <a:rPr lang="it-IT" sz="2800" b="1" dirty="0"/>
              <a:t>con le persone</a:t>
            </a:r>
            <a:r>
              <a:rPr lang="it-IT" sz="2800" dirty="0"/>
              <a:t>: ascolto e accoglienza degli </a:t>
            </a:r>
            <a:r>
              <a:rPr lang="it-IT" sz="2800" dirty="0" smtClean="0"/>
              <a:t>altri, ricchezza dei rapporti umani;</a:t>
            </a:r>
            <a:endParaRPr lang="it-IT" sz="2800" dirty="0"/>
          </a:p>
          <a:p>
            <a:pPr algn="just">
              <a:buNone/>
            </a:pPr>
            <a:r>
              <a:rPr lang="it-IT" sz="2800" dirty="0"/>
              <a:t>&gt; Un nuovo rapporto </a:t>
            </a:r>
            <a:r>
              <a:rPr lang="it-IT" sz="2800" b="1" dirty="0"/>
              <a:t>con la natura</a:t>
            </a:r>
            <a:r>
              <a:rPr lang="it-IT" sz="2800" dirty="0"/>
              <a:t>: custodire l’acqua, riduzione e diversificazione dei </a:t>
            </a:r>
            <a:r>
              <a:rPr lang="it-IT" sz="2800" dirty="0" smtClean="0"/>
              <a:t>rifiuti, rispetto della vita;</a:t>
            </a:r>
            <a:endParaRPr lang="it-IT" sz="2800" dirty="0"/>
          </a:p>
          <a:p>
            <a:pPr algn="just">
              <a:buNone/>
            </a:pPr>
            <a:r>
              <a:rPr lang="it-IT" sz="2800" dirty="0" smtClean="0"/>
              <a:t>&gt;	un nuovo rapporto con la </a:t>
            </a:r>
            <a:r>
              <a:rPr lang="it-IT" sz="2800" b="1" dirty="0" smtClean="0"/>
              <a:t>mondialità</a:t>
            </a:r>
            <a:r>
              <a:rPr lang="it-IT" sz="2800" dirty="0" smtClean="0"/>
              <a:t>: interculturalità, interreligiosità,democrazia partecipativa</a:t>
            </a:r>
            <a:r>
              <a:rPr lang="it-IT" sz="2800" dirty="0"/>
              <a:t>;</a:t>
            </a:r>
            <a:r>
              <a:rPr lang="it-IT" sz="2800" dirty="0" smtClean="0"/>
              <a:t>  </a:t>
            </a:r>
          </a:p>
          <a:p>
            <a:pPr algn="just">
              <a:buNone/>
            </a:pPr>
            <a:r>
              <a:rPr lang="it-IT" sz="2800" dirty="0" smtClean="0"/>
              <a:t>&gt;  un nuovo rapporto </a:t>
            </a:r>
            <a:r>
              <a:rPr lang="it-IT" sz="2800" b="1" dirty="0" smtClean="0"/>
              <a:t>con Dio</a:t>
            </a:r>
            <a:r>
              <a:rPr lang="it-IT" sz="2800" dirty="0" smtClean="0"/>
              <a:t>: corrispondere alla sua relazione di amore.</a:t>
            </a:r>
          </a:p>
          <a:p>
            <a:pPr algn="just">
              <a:buNone/>
            </a:pPr>
            <a:r>
              <a:rPr lang="it-IT" sz="2800" b="1" dirty="0" smtClean="0"/>
              <a:t>	</a:t>
            </a:r>
            <a:r>
              <a:rPr lang="it-IT" sz="2800" dirty="0" smtClean="0"/>
              <a:t>    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6806E78-8DFA-AA8B-764B-FB77D3EC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5C4C955-CB3B-88E0-5788-5C442AAB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3C3553A-192B-9F5B-CA88-541621F4A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143" y="4849081"/>
            <a:ext cx="3024336" cy="200891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91496"/>
            <a:ext cx="8417941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b="1" dirty="0"/>
              <a:t>Fratelli tutti, n.271</a:t>
            </a:r>
          </a:p>
          <a:p>
            <a:pPr algn="just">
              <a:buNone/>
            </a:pPr>
            <a:endParaRPr lang="it-IT" dirty="0"/>
          </a:p>
          <a:p>
            <a:pPr algn="just">
              <a:buNone/>
            </a:pPr>
            <a:r>
              <a:rPr lang="it-IT" dirty="0"/>
              <a:t>		</a:t>
            </a:r>
            <a:r>
              <a:rPr lang="it-IT" sz="4000" dirty="0"/>
              <a:t> Le diverse religioni, a partire dal riconoscimento del valore di ogni persona umana come creatura chiamata ad essere figlio o figlia di Dio, offrono un prezioso apporto per </a:t>
            </a:r>
            <a:r>
              <a:rPr lang="it-IT" sz="4000" b="1" dirty="0"/>
              <a:t>la costruzione della fraternità </a:t>
            </a:r>
            <a:r>
              <a:rPr lang="it-IT" sz="4000" dirty="0"/>
              <a:t>e per </a:t>
            </a:r>
            <a:r>
              <a:rPr lang="it-IT" sz="4000" b="1" dirty="0"/>
              <a:t>la difesa della giustizia nella società</a:t>
            </a:r>
            <a:r>
              <a:rPr lang="it-IT" sz="4000" dirty="0"/>
              <a:t>. Il dialogo tra persone di religioni differenti non si fa solamente per diplomazia, cortesia o tolleranza. Come hanno insegnato i Vescovi dell’India, «</a:t>
            </a:r>
            <a:r>
              <a:rPr lang="it-IT" sz="4000" b="1" dirty="0"/>
              <a:t>l’obiettivo del dialogo è stabilire amicizia, pace, armonia</a:t>
            </a:r>
            <a:r>
              <a:rPr lang="it-IT" sz="4000" dirty="0"/>
              <a:t> e condividere valori ed esperienze morali e spirituali in uno spirito di verità e amore</a:t>
            </a:r>
            <a:r>
              <a:rPr lang="it-IT" sz="4000" dirty="0" smtClean="0"/>
              <a:t>» (n.271)</a:t>
            </a:r>
            <a:endParaRPr lang="it-IT" sz="4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91833B3-729F-3943-5EFF-B2525382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13B32CF8-0FCA-8B55-BB2A-AC5C308C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D2E1811-2FA5-3D41-A433-CA6C8320A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3" y="4131719"/>
            <a:ext cx="4136930" cy="25897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4CDE81D-D24B-7EAE-0E5F-7D26FA73D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675" y="4186385"/>
            <a:ext cx="3888432" cy="25112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	“La cultura del noi” è fondata su </a:t>
            </a:r>
            <a:r>
              <a:rPr lang="it-IT" b="1" dirty="0" smtClean="0"/>
              <a:t>alcuni valori</a:t>
            </a:r>
            <a:r>
              <a:rPr lang="it-IT" dirty="0" smtClean="0"/>
              <a:t>, che rappresentano  la risposta da dare alla tempesta del </a:t>
            </a:r>
            <a:r>
              <a:rPr lang="it-IT" dirty="0" err="1" smtClean="0"/>
              <a:t>covid</a:t>
            </a:r>
            <a:r>
              <a:rPr lang="it-IT" dirty="0" smtClean="0"/>
              <a:t> e costituiscono le assi portanti di questa enciclica. Tali valori sono: </a:t>
            </a:r>
          </a:p>
          <a:p>
            <a:r>
              <a:rPr lang="it-IT" dirty="0" smtClean="0"/>
              <a:t>1) in primo luogo quello della </a:t>
            </a:r>
            <a:r>
              <a:rPr lang="it-IT" b="1" dirty="0" smtClean="0"/>
              <a:t>solidarietà </a:t>
            </a:r>
            <a:r>
              <a:rPr lang="it-IT" dirty="0" smtClean="0"/>
              <a:t>e dell’</a:t>
            </a:r>
            <a:r>
              <a:rPr lang="it-IT" b="1" dirty="0" smtClean="0"/>
              <a:t>amore</a:t>
            </a:r>
            <a:r>
              <a:rPr lang="it-IT" dirty="0" smtClean="0"/>
              <a:t>, </a:t>
            </a:r>
          </a:p>
          <a:p>
            <a:r>
              <a:rPr lang="it-IT" dirty="0" smtClean="0"/>
              <a:t>2) quelli della </a:t>
            </a:r>
            <a:r>
              <a:rPr lang="it-IT" b="1" dirty="0" smtClean="0"/>
              <a:t>libertà</a:t>
            </a:r>
            <a:r>
              <a:rPr lang="it-IT" dirty="0" smtClean="0"/>
              <a:t> e dell’</a:t>
            </a:r>
            <a:r>
              <a:rPr lang="it-IT" b="1" dirty="0" smtClean="0"/>
              <a:t>uguaglianza</a:t>
            </a:r>
            <a:r>
              <a:rPr lang="it-IT" dirty="0" smtClean="0"/>
              <a:t> fondati sulla </a:t>
            </a:r>
            <a:r>
              <a:rPr lang="it-IT" b="1" dirty="0" smtClean="0"/>
              <a:t>fraternità,</a:t>
            </a:r>
            <a:r>
              <a:rPr lang="it-IT" dirty="0" smtClean="0"/>
              <a:t>  </a:t>
            </a:r>
          </a:p>
          <a:p>
            <a:r>
              <a:rPr lang="it-IT" dirty="0" smtClean="0"/>
              <a:t>3) quello della </a:t>
            </a:r>
            <a:r>
              <a:rPr lang="it-IT" b="1" dirty="0" smtClean="0"/>
              <a:t>fondazione sociale della proprietà</a:t>
            </a:r>
            <a:r>
              <a:rPr lang="it-IT" dirty="0" smtClean="0"/>
              <a:t>, </a:t>
            </a:r>
          </a:p>
          <a:p>
            <a:r>
              <a:rPr lang="it-IT" dirty="0" smtClean="0"/>
              <a:t>4) quello della </a:t>
            </a:r>
            <a:r>
              <a:rPr lang="it-IT" b="1" dirty="0" smtClean="0"/>
              <a:t>gratuità</a:t>
            </a:r>
            <a:r>
              <a:rPr lang="it-IT" dirty="0" smtClean="0"/>
              <a:t>, </a:t>
            </a:r>
          </a:p>
          <a:p>
            <a:r>
              <a:rPr lang="it-IT" dirty="0" smtClean="0"/>
              <a:t>5) quello del </a:t>
            </a:r>
            <a:r>
              <a:rPr lang="it-IT" b="1" dirty="0" smtClean="0"/>
              <a:t>dialogo finalizzato alla ricerca della verità</a:t>
            </a:r>
            <a:r>
              <a:rPr lang="it-IT" dirty="0" smtClean="0"/>
              <a:t>, </a:t>
            </a:r>
          </a:p>
          <a:p>
            <a:r>
              <a:rPr lang="it-IT" dirty="0" smtClean="0"/>
              <a:t>6) quello dell’</a:t>
            </a:r>
            <a:r>
              <a:rPr lang="it-IT" b="1" dirty="0" smtClean="0"/>
              <a:t>incontro </a:t>
            </a:r>
            <a:r>
              <a:rPr lang="it-IT" dirty="0" smtClean="0"/>
              <a:t>tra le diverse culture e le diverse religioni. </a:t>
            </a:r>
          </a:p>
          <a:p>
            <a:r>
              <a:rPr lang="it-IT" dirty="0" smtClean="0"/>
              <a:t>7) quello della </a:t>
            </a:r>
            <a:r>
              <a:rPr lang="it-IT" b="1" dirty="0" smtClean="0"/>
              <a:t>gentilezza</a:t>
            </a:r>
            <a:r>
              <a:rPr lang="it-IT" dirty="0" smtClean="0"/>
              <a:t>:</a:t>
            </a:r>
          </a:p>
          <a:p>
            <a:r>
              <a:rPr lang="it-IT" dirty="0" smtClean="0"/>
              <a:t>8) quello della </a:t>
            </a:r>
            <a:r>
              <a:rPr lang="it-IT" b="1" dirty="0" smtClean="0"/>
              <a:t>carità politica.</a:t>
            </a:r>
            <a:endParaRPr lang="it-IT" dirty="0" smtClean="0"/>
          </a:p>
          <a:p>
            <a:r>
              <a:rPr lang="it-IT" dirty="0" smtClean="0"/>
              <a:t>9)</a:t>
            </a:r>
            <a:r>
              <a:rPr lang="it-IT" b="1" dirty="0" smtClean="0"/>
              <a:t> </a:t>
            </a:r>
            <a:r>
              <a:rPr lang="it-IT" dirty="0" smtClean="0"/>
              <a:t>quello del</a:t>
            </a:r>
            <a:r>
              <a:rPr lang="it-IT" b="1" dirty="0" smtClean="0"/>
              <a:t> perdono</a:t>
            </a:r>
          </a:p>
          <a:p>
            <a:pPr>
              <a:buNone/>
            </a:pPr>
            <a:r>
              <a:rPr lang="it-IT" dirty="0" smtClean="0"/>
              <a:t>    10)</a:t>
            </a:r>
            <a:r>
              <a:rPr lang="it-IT" b="1" dirty="0" smtClean="0"/>
              <a:t> </a:t>
            </a:r>
            <a:r>
              <a:rPr lang="it-IT" dirty="0" smtClean="0"/>
              <a:t>quello</a:t>
            </a:r>
            <a:r>
              <a:rPr lang="it-IT" b="1" dirty="0" smtClean="0"/>
              <a:t> delle religioni al servizio della fraternità nel mondo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88241"/>
            <a:ext cx="8229600" cy="49831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b="1" dirty="0"/>
          </a:p>
          <a:p>
            <a:pPr algn="just">
              <a:buNone/>
            </a:pPr>
            <a:r>
              <a:rPr lang="it-IT" sz="5500" b="1" dirty="0"/>
              <a:t>		</a:t>
            </a:r>
            <a:r>
              <a:rPr lang="it-IT" sz="8600" b="1" dirty="0">
                <a:latin typeface="Arial" panose="020B0604020202020204" pitchFamily="34" charset="0"/>
                <a:cs typeface="Arial" panose="020B0604020202020204" pitchFamily="34" charset="0"/>
              </a:rPr>
              <a:t>Fratelli tutti, n.277</a:t>
            </a:r>
          </a:p>
          <a:p>
            <a:pPr algn="just">
              <a:buNone/>
            </a:pPr>
            <a:r>
              <a:rPr lang="it-IT" sz="7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1200" dirty="0">
                <a:latin typeface="Arial" panose="020B0604020202020204" pitchFamily="34" charset="0"/>
                <a:cs typeface="Arial" panose="020B0604020202020204" pitchFamily="34" charset="0"/>
              </a:rPr>
              <a:t> La Chiesa apprezza l’azione di Dio nelle altre religioni, e «nulla rigetta di quanto è vero e santo in queste religioni. Essa considera con sincero rispetto quei modi di agire e di vivere, quei precetti e quelle dottrine che […] non raramente riflettono un raggio di quella verità che illumina tutti gli uomini» (cfr. </a:t>
            </a:r>
            <a:r>
              <a:rPr lang="it-IT" sz="11200" dirty="0" err="1">
                <a:latin typeface="Arial" panose="020B0604020202020204" pitchFamily="34" charset="0"/>
                <a:cs typeface="Arial" panose="020B0604020202020204" pitchFamily="34" charset="0"/>
              </a:rPr>
              <a:t>Conc</a:t>
            </a:r>
            <a:r>
              <a:rPr lang="it-IT" sz="1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1200" dirty="0" err="1">
                <a:latin typeface="Arial" panose="020B0604020202020204" pitchFamily="34" charset="0"/>
                <a:cs typeface="Arial" panose="020B0604020202020204" pitchFamily="34" charset="0"/>
              </a:rPr>
              <a:t>Ecum</a:t>
            </a:r>
            <a:r>
              <a:rPr lang="it-IT" sz="11200" dirty="0">
                <a:latin typeface="Arial" panose="020B0604020202020204" pitchFamily="34" charset="0"/>
                <a:cs typeface="Arial" panose="020B0604020202020204" pitchFamily="34" charset="0"/>
              </a:rPr>
              <a:t>. Vat. II, </a:t>
            </a:r>
            <a:r>
              <a:rPr lang="it-IT" sz="11200" dirty="0" err="1">
                <a:latin typeface="Arial" panose="020B0604020202020204" pitchFamily="34" charset="0"/>
                <a:cs typeface="Arial" panose="020B0604020202020204" pitchFamily="34" charset="0"/>
              </a:rPr>
              <a:t>Dich</a:t>
            </a:r>
            <a:r>
              <a:rPr lang="it-IT" sz="11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it-IT" sz="11200" i="1" dirty="0">
                <a:latin typeface="Arial" panose="020B0604020202020204" pitchFamily="34" charset="0"/>
                <a:cs typeface="Arial" panose="020B0604020202020204" pitchFamily="34" charset="0"/>
              </a:rPr>
              <a:t>Nostra </a:t>
            </a:r>
            <a:r>
              <a:rPr lang="it-IT" sz="11200" i="1" dirty="0" err="1">
                <a:latin typeface="Arial" panose="020B0604020202020204" pitchFamily="34" charset="0"/>
                <a:cs typeface="Arial" panose="020B0604020202020204" pitchFamily="34" charset="0"/>
              </a:rPr>
              <a:t>aetate</a:t>
            </a:r>
            <a:r>
              <a:rPr lang="it-IT" sz="11200" dirty="0">
                <a:latin typeface="Arial" panose="020B0604020202020204" pitchFamily="34" charset="0"/>
                <a:cs typeface="Arial" panose="020B0604020202020204" pitchFamily="34" charset="0"/>
              </a:rPr>
              <a:t>, 2). </a:t>
            </a:r>
          </a:p>
          <a:p>
            <a:pPr>
              <a:buNone/>
            </a:pPr>
            <a:r>
              <a:rPr lang="it-IT" sz="112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it-IT" sz="11200" dirty="0"/>
          </a:p>
          <a:p>
            <a:pPr>
              <a:buNone/>
            </a:pPr>
            <a:endParaRPr lang="it-IT" sz="11200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C743570-79E5-7AE1-2F90-5749A859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56C25F9-C5DC-CB98-9525-D1249EB6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CEDAA88-AC89-6909-5B71-7AAD1A9D4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819032"/>
            <a:ext cx="6786500" cy="289658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8456" y="62068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Tuttavia come cristiani non possiamo nascondere che se  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la musica del Vangelo 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smette di vibrare nelle nostre viscere, avremo perso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la gioia 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che scaturisce dalla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compassione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la tenerezza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 che nasce dalla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fiducia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, la capacità della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riconciliazione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 che trova la sua fonte nel saperci sempre </a:t>
            </a: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perdonati-inviati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.   Se la musica del Vangelo smette di suonare nelle nostre case, nelle nostre piazze, nei luoghi di lavoro, nella politica e nell’economia, avremo spento la melodia che ci provocava a lottare per la dignità di ogni uomo e donna» (Discorso nell’incontro ecumenico, </a:t>
            </a:r>
            <a:r>
              <a:rPr lang="it-IT" sz="9600" dirty="0" err="1">
                <a:latin typeface="Arial" panose="020B0604020202020204" pitchFamily="34" charset="0"/>
                <a:cs typeface="Arial" panose="020B0604020202020204" pitchFamily="34" charset="0"/>
              </a:rPr>
              <a:t>Riga-Lettonia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 (24 settembre 2018): </a:t>
            </a:r>
            <a:r>
              <a:rPr lang="it-IT" sz="9600" i="1" dirty="0">
                <a:latin typeface="Arial" panose="020B0604020202020204" pitchFamily="34" charset="0"/>
                <a:cs typeface="Arial" panose="020B0604020202020204" pitchFamily="34" charset="0"/>
              </a:rPr>
              <a:t>L’Osservatore Romano</a:t>
            </a:r>
            <a:r>
              <a:rPr lang="it-IT" sz="9600" dirty="0">
                <a:latin typeface="Arial" panose="020B0604020202020204" pitchFamily="34" charset="0"/>
                <a:cs typeface="Arial" panose="020B0604020202020204" pitchFamily="34" charset="0"/>
              </a:rPr>
              <a:t>, 24-25 settembre 2018, p. 8.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13776DA-5898-B9AB-3414-A1291DE1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1517C32-443C-0717-9C2A-8E251371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2BD79A5-B275-32DA-CE2E-20A8788F1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371309"/>
            <a:ext cx="4684165" cy="247138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5617" y="807428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/>
              <a:t>	 In quell’incontro fraterno, che ricordo con gioia, con il Grande Imam </a:t>
            </a:r>
            <a:r>
              <a:rPr lang="it-IT" dirty="0" err="1"/>
              <a:t>Ahmad</a:t>
            </a:r>
            <a:r>
              <a:rPr lang="it-IT" dirty="0"/>
              <a:t> </a:t>
            </a:r>
            <a:r>
              <a:rPr lang="it-IT" dirty="0" err="1"/>
              <a:t>Al-Tayyeb</a:t>
            </a:r>
            <a:r>
              <a:rPr lang="it-IT" dirty="0"/>
              <a:t>, abbiamo fermamente dichiarato che </a:t>
            </a:r>
            <a:r>
              <a:rPr lang="it-IT" b="1" dirty="0"/>
              <a:t>le religioni non incitano mai alla guerra e non sollecitano sentimenti di odio, ostilità, estremismo, né invitano alla violenza o allo spargimento di sangue. </a:t>
            </a:r>
            <a:r>
              <a:rPr lang="it-IT" dirty="0"/>
              <a:t>Queste sciagure sono frutto della deviazione dagli insegnamenti religiosi, dell’uso politico delle religioni e anche delle interpretazioni di gruppi di uomini di religione che hanno abusato – in alcune fasi della storia – dell’influenza del sentimento religioso sui cuori degli uomini […]. Infatti Dio, l’Onnipotente, non ha bisogno di essere difeso da nessuno e non vuole che il suo nome venga usato per terrorizzare la gente » (</a:t>
            </a:r>
            <a:r>
              <a:rPr lang="it-IT"/>
              <a:t>n.284</a:t>
            </a:r>
            <a:r>
              <a:rPr lang="it-IT" smtClean="0"/>
              <a:t>).</a:t>
            </a:r>
            <a:endParaRPr lang="it-IT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dirty="0"/>
              <a:t>		</a:t>
            </a:r>
            <a:r>
              <a:rPr lang="it-IT" b="1" dirty="0"/>
              <a:t>Perciò desidero riprendere qui l’appello alla pace, alla giustizia e alla fraternità che abbiamo fatto insieme (</a:t>
            </a:r>
            <a:r>
              <a:rPr lang="it-IT" dirty="0"/>
              <a:t>n.285)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3917776-8D03-D485-5E7C-97C60BBD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5C88808-EEA1-5472-6F3C-D18D4636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2C8BD11-75F3-A59E-1542-D6C1551D4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776" y="4510048"/>
            <a:ext cx="3816424" cy="24819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74609"/>
            <a:ext cx="8229600" cy="55721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sz="3600" dirty="0"/>
              <a:t>	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«In nome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di Dio che ha creato tutti gli esseri umani uguali nei diritti, nei doveri e nella dignità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e li ha chiamati a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convivere come fratelli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tra di loro, per popolare la terra e diffondere in essa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 valori del bene, della carità e della pace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 nome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dell’innocente anima umana che Dio ha proibito di uccidere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affermando che chiunque uccide una persona è come se avesse ucciso tutta l’umanità e chiunque ne salva una è come se avesse salvato l’umanità intera.</a:t>
            </a:r>
          </a:p>
          <a:p>
            <a:pPr algn="just"/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 nome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dei poveri, dei miseri, dei bisognosi e degli emarginati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che Dio ha comandato di soccorrere come un dovere richiesto a tutti gli uomini e in particolar modo a ogni uomo facoltoso e benestante.</a:t>
            </a:r>
          </a:p>
          <a:p>
            <a:pPr algn="just"/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 nome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degli orfani, delle vedove, dei rifugiati e degli esiliati dalle loro dimore e dai loro paesi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; di tutte le vittime delle guerre, delle persecuzioni e delle ingiustizie; dei deboli, di quanti vivono nella paura, dei prigionieri di guerra e dei torturati in qualsiasi parte del mondo, senza distinzione alcuna.</a:t>
            </a:r>
          </a:p>
          <a:p>
            <a:pPr algn="just"/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 nome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dei popoli che hanno perso la sicurezza, la pace e la comune convivenza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divenendo vittime delle distruzioni, delle rovine e delle guerre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03F1D5A-1F2E-E44D-1247-0E9B3B8C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0454B45-FEA3-5231-E96C-DFF2D372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6235D9A-2F7C-2325-3FDF-DE898EC5E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42865"/>
            <a:ext cx="3581817" cy="22916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41443AF-1FCB-44B8-0711-6B90177DB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417" y="4797152"/>
            <a:ext cx="3858321" cy="21709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9831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	In nome </a:t>
            </a:r>
            <a:r>
              <a:rPr lang="it-IT" b="1" dirty="0"/>
              <a:t>della</a:t>
            </a:r>
            <a:r>
              <a:rPr lang="it-IT" b="1" i="1" dirty="0"/>
              <a:t> fratellanza umana</a:t>
            </a:r>
            <a:r>
              <a:rPr lang="it-IT" i="1" dirty="0"/>
              <a:t> </a:t>
            </a:r>
            <a:r>
              <a:rPr lang="it-IT" dirty="0"/>
              <a:t>che abbraccia tutti gli uomini, li unisce e li rende uguali.</a:t>
            </a:r>
          </a:p>
          <a:p>
            <a:pPr algn="just"/>
            <a:r>
              <a:rPr lang="it-IT" dirty="0"/>
              <a:t>In nome </a:t>
            </a:r>
            <a:r>
              <a:rPr lang="it-IT" b="1" dirty="0"/>
              <a:t>di questa </a:t>
            </a:r>
            <a:r>
              <a:rPr lang="it-IT" b="1" i="1" dirty="0"/>
              <a:t>fratellanza</a:t>
            </a:r>
            <a:r>
              <a:rPr lang="it-IT" b="1" dirty="0"/>
              <a:t> lacerata dalle politiche di integralismo e divisione e dai sistemi di guadagno smodato e dalle tendenze ideologiche odiose</a:t>
            </a:r>
            <a:r>
              <a:rPr lang="it-IT" dirty="0"/>
              <a:t>, che manipolano le azioni e i destini degli uomini.</a:t>
            </a:r>
          </a:p>
          <a:p>
            <a:pPr algn="just"/>
            <a:r>
              <a:rPr lang="it-IT" dirty="0"/>
              <a:t>In nome </a:t>
            </a:r>
            <a:r>
              <a:rPr lang="it-IT" b="1" dirty="0"/>
              <a:t>della libertà</a:t>
            </a:r>
            <a:r>
              <a:rPr lang="it-IT" dirty="0"/>
              <a:t>, che Dio ha donato a tutti gli esseri umani, creandoli liberi e distinguendoli con essa.</a:t>
            </a:r>
          </a:p>
          <a:p>
            <a:pPr algn="just"/>
            <a:r>
              <a:rPr lang="it-IT" dirty="0"/>
              <a:t>In nome </a:t>
            </a:r>
            <a:r>
              <a:rPr lang="it-IT" b="1" dirty="0"/>
              <a:t>della giustizia e della misericordia</a:t>
            </a:r>
            <a:r>
              <a:rPr lang="it-IT" dirty="0"/>
              <a:t>, fondamenti della prosperità e cardini della fede.</a:t>
            </a:r>
          </a:p>
          <a:p>
            <a:pPr algn="just"/>
            <a:r>
              <a:rPr lang="it-IT" dirty="0"/>
              <a:t>In nome </a:t>
            </a:r>
            <a:r>
              <a:rPr lang="it-IT" b="1" dirty="0"/>
              <a:t>di tutte le persone di buona volontà</a:t>
            </a:r>
            <a:r>
              <a:rPr lang="it-IT" dirty="0"/>
              <a:t>, presenti in ogni angolo della terra.</a:t>
            </a:r>
          </a:p>
          <a:p>
            <a:pPr algn="just"/>
            <a:r>
              <a:rPr lang="it-IT" dirty="0"/>
              <a:t>In nome </a:t>
            </a:r>
            <a:r>
              <a:rPr lang="it-IT" b="1" dirty="0"/>
              <a:t>di Dio </a:t>
            </a:r>
            <a:r>
              <a:rPr lang="it-IT" dirty="0"/>
              <a:t>e di tutto questo, […] [</a:t>
            </a:r>
            <a:r>
              <a:rPr lang="it-IT" b="1" dirty="0"/>
              <a:t>dichiariamo] di adottare la cultura del dialogo come via, la collaborazione comune come condotta, la conoscenza reciproca come metodo e criterio</a:t>
            </a:r>
            <a:r>
              <a:rPr lang="it-IT" dirty="0"/>
              <a:t>» (n. 285)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75DD394-9091-958B-2D36-BD393CDC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173B74F-A9AF-4CC7-32A6-9FADC75C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F279D24-3507-3241-B4C4-563A901FC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969432"/>
            <a:ext cx="3312368" cy="2071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161" y="1934242"/>
            <a:ext cx="7772400" cy="1470025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it-IT" sz="7200" b="1" dirty="0">
                <a:solidFill>
                  <a:srgbClr val="00B050"/>
                </a:solidFill>
                <a:effectLst>
                  <a:outerShdw blurRad="38100" dist="635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70312"/>
            <a:ext cx="7088832" cy="17526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</a:rPr>
              <a:t>da “</a:t>
            </a:r>
            <a:r>
              <a:rPr lang="it-IT" sz="4000" b="1" dirty="0" err="1">
                <a:solidFill>
                  <a:schemeClr val="tx1"/>
                </a:solidFill>
              </a:rPr>
              <a:t>Laudato</a:t>
            </a:r>
            <a:r>
              <a:rPr lang="it-IT" sz="4000" b="1" dirty="0">
                <a:solidFill>
                  <a:schemeClr val="tx1"/>
                </a:solidFill>
              </a:rPr>
              <a:t> </a:t>
            </a:r>
            <a:r>
              <a:rPr lang="it-IT" sz="4000" b="1" dirty="0" err="1">
                <a:solidFill>
                  <a:schemeClr val="tx1"/>
                </a:solidFill>
              </a:rPr>
              <a:t>si’</a:t>
            </a:r>
            <a:r>
              <a:rPr lang="it-IT" sz="4000" b="1" dirty="0">
                <a:solidFill>
                  <a:schemeClr val="tx1"/>
                </a:solidFill>
              </a:rPr>
              <a:t>” e “Fratelli tutti”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1300D6-B5DC-2AB7-E3FE-1BA41E772B52}"/>
              </a:ext>
            </a:extLst>
          </p:cNvPr>
          <p:cNvSpPr txBox="1"/>
          <p:nvPr/>
        </p:nvSpPr>
        <p:spPr>
          <a:xfrm>
            <a:off x="6948264" y="5373216"/>
            <a:ext cx="1679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xmlns="" val="50570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0546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100" b="1" dirty="0"/>
              <a:t>I capitoli </a:t>
            </a:r>
            <a:r>
              <a:rPr lang="it-IT" sz="3100" dirty="0"/>
              <a:t>dell'enciclica riguardano i seguenti argomenti (cfr. n. 15):</a:t>
            </a:r>
          </a:p>
          <a:p>
            <a:pPr marL="0" indent="0">
              <a:buNone/>
            </a:pPr>
            <a:endParaRPr lang="it-IT" sz="3100" dirty="0"/>
          </a:p>
          <a:p>
            <a:r>
              <a:rPr lang="it-IT" sz="3100" dirty="0"/>
              <a:t>cap. 1 vari aspetti dell’attuale crisi ecologica; </a:t>
            </a:r>
          </a:p>
          <a:p>
            <a:r>
              <a:rPr lang="it-IT" sz="3100" dirty="0"/>
              <a:t>cap. 2 : argomentazioni che scaturiscono dalla tradizione giudeo- cristiana; </a:t>
            </a:r>
          </a:p>
          <a:p>
            <a:r>
              <a:rPr lang="it-IT" sz="3100" dirty="0"/>
              <a:t>cap. 3: le radici della situazione attuale; </a:t>
            </a:r>
          </a:p>
          <a:p>
            <a:r>
              <a:rPr lang="it-IT" sz="3100" dirty="0"/>
              <a:t>cap. 4: un’ecologia che, nelle sue diverse dimensioni, integri </a:t>
            </a:r>
          </a:p>
          <a:p>
            <a:pPr marL="0" indent="0">
              <a:buNone/>
            </a:pPr>
            <a:r>
              <a:rPr lang="it-IT" sz="3100" dirty="0"/>
              <a:t>     il posto specifico che l’essere umano occupa in questo mondo e</a:t>
            </a:r>
          </a:p>
          <a:p>
            <a:pPr marL="0" indent="0">
              <a:buNone/>
            </a:pPr>
            <a:r>
              <a:rPr lang="it-IT" sz="3100" dirty="0"/>
              <a:t>     le sue relazioni con la realtà che lo circonda;</a:t>
            </a:r>
          </a:p>
          <a:p>
            <a:r>
              <a:rPr lang="it-IT" sz="3100" dirty="0"/>
              <a:t>cap. 5: alcune ampie linee di dialogo e di azione che 	   	     coinvolgano sia ognuno di noi, sia la politica 	   	     internazionale; </a:t>
            </a:r>
          </a:p>
          <a:p>
            <a:r>
              <a:rPr lang="it-IT" sz="3100" b="1" dirty="0"/>
              <a:t>cap. 6: alcune linee di maturazione umana ispirate al tesoro dell’esperienza spirituale cristiana.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9200BAC-3149-D385-353E-42D070EA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6292FD7A-CB48-D0CE-CC2E-D237C18A0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6697"/>
            <a:ext cx="9144000" cy="6641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34036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dirty="0"/>
              <a:t>	</a:t>
            </a:r>
          </a:p>
          <a:p>
            <a:pPr>
              <a:buNone/>
            </a:pPr>
            <a:endParaRPr lang="it-IT" sz="3400" dirty="0"/>
          </a:p>
          <a:p>
            <a:pPr marL="0" indent="0">
              <a:buNone/>
            </a:pPr>
            <a:r>
              <a:rPr lang="it-IT" sz="3400" dirty="0"/>
              <a:t>	</a:t>
            </a:r>
            <a:r>
              <a:rPr lang="it-IT" sz="4400" dirty="0"/>
              <a:t>	</a:t>
            </a:r>
            <a:r>
              <a:rPr lang="it-IT" sz="8000" b="1" dirty="0">
                <a:latin typeface="Arial" panose="020B0604020202020204" pitchFamily="34" charset="0"/>
                <a:cs typeface="Arial" panose="020B0604020202020204" pitchFamily="34" charset="0"/>
              </a:rPr>
              <a:t>Assi portanti dell’enciclica</a:t>
            </a:r>
          </a:p>
          <a:p>
            <a:pPr marL="0" indent="0">
              <a:buNone/>
            </a:pPr>
            <a:endParaRPr lang="it-IT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it-IT" sz="8400" u="sng" dirty="0">
                <a:latin typeface="Arial" panose="020B0604020202020204" pitchFamily="34" charset="0"/>
                <a:cs typeface="Arial" panose="020B0604020202020204" pitchFamily="34" charset="0"/>
              </a:rPr>
              <a:t>l'intima relazione tra i poveri e la fragilità del pianeta</a:t>
            </a:r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it-IT" sz="8400" u="sng" dirty="0">
                <a:latin typeface="Arial" panose="020B0604020202020204" pitchFamily="34" charset="0"/>
                <a:cs typeface="Arial" panose="020B0604020202020204" pitchFamily="34" charset="0"/>
              </a:rPr>
              <a:t>la convinzione che tutto nel mondo è intimamente  connesso</a:t>
            </a:r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3) la critica al nuovo paradigma e alle forma di potere che derivano dalla tecnologia;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4) l'invito a ricercare altri modi di intendere l'economia e il progresso;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5) il valore proprio di ogni creatura;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it-IT" sz="8400" u="sng" dirty="0">
                <a:latin typeface="Arial" panose="020B0604020202020204" pitchFamily="34" charset="0"/>
                <a:cs typeface="Arial" panose="020B0604020202020204" pitchFamily="34" charset="0"/>
              </a:rPr>
              <a:t>il senso umano dell'ecologia</a:t>
            </a:r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7) la necessità di dibattiti sinceri e onesti;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8) La grave responsabilità della politica 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    internazionale e locale;</a:t>
            </a:r>
          </a:p>
          <a:p>
            <a:r>
              <a:rPr lang="it-IT" sz="8400" dirty="0">
                <a:latin typeface="Arial" panose="020B0604020202020204" pitchFamily="34" charset="0"/>
                <a:cs typeface="Arial" panose="020B0604020202020204" pitchFamily="34" charset="0"/>
              </a:rPr>
              <a:t>9) La cultura dello scarto;</a:t>
            </a:r>
          </a:p>
          <a:p>
            <a:r>
              <a:rPr lang="it-IT" sz="8400" b="1" dirty="0">
                <a:latin typeface="Arial" panose="020B0604020202020204" pitchFamily="34" charset="0"/>
                <a:cs typeface="Arial" panose="020B0604020202020204" pitchFamily="34" charset="0"/>
              </a:rPr>
              <a:t>10) la proposta di un nuovo stile di vita.</a:t>
            </a:r>
          </a:p>
          <a:p>
            <a:endParaRPr lang="it-IT" sz="3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76EE9DA-A442-AED0-0819-86D4A5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5DDEB3C9-0163-7693-C167-609AE129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6AD299BD-1B58-A659-C3CA-7BFAA2974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345" y="3415853"/>
            <a:ext cx="2630619" cy="325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22655"/>
            <a:ext cx="8229600" cy="491174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Il cap. sesto promuove l’educazione alla </a:t>
            </a:r>
            <a:r>
              <a:rPr lang="it-IT" b="1" dirty="0"/>
              <a:t>“cittadinanza ecologica”</a:t>
            </a:r>
            <a:r>
              <a:rPr lang="it-IT" dirty="0"/>
              <a:t> (n.211) attraverso una conversione dello stile di vita, per </a:t>
            </a:r>
            <a:r>
              <a:rPr lang="it-IT" u="sng" dirty="0"/>
              <a:t>superare l’attuale paradigma che fa credere a tutti che sono liberi finché conservano la libertà di consumare</a:t>
            </a:r>
            <a:r>
              <a:rPr lang="it-IT" dirty="0"/>
              <a:t>, quando in realtà coloro che possiedono tale libertà sono quella minoranza che detiene il potere economico e finanziario (n.203)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6539378-0407-89B7-52A3-C8FCA3B4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CF3247D-A5A0-FEDE-45A4-B8227D37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C2C4666-6D56-BEF6-CC11-13935E304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31A43"/>
              </a:clrFrom>
              <a:clrTo>
                <a:srgbClr val="A31A4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4422215"/>
            <a:ext cx="3925130" cy="262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26522"/>
            <a:ext cx="8435280" cy="4983179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Il cambiamento degli stili di vita deve arrivare ad </a:t>
            </a:r>
            <a:r>
              <a:rPr lang="it-IT" u="sng" dirty="0"/>
              <a:t>esercitare una sana pressione su coloro che detengono il potere politico, economico  e sociale.</a:t>
            </a:r>
          </a:p>
          <a:p>
            <a:pPr algn="just">
              <a:buNone/>
            </a:pPr>
            <a:r>
              <a:rPr lang="it-IT" dirty="0"/>
              <a:t>	</a:t>
            </a:r>
            <a:r>
              <a:rPr lang="it-IT" b="1" dirty="0"/>
              <a:t>I movimenti dei consumatori</a:t>
            </a:r>
            <a:r>
              <a:rPr lang="it-IT" dirty="0"/>
              <a:t>, ad esempio, fanno sì che si smetta di acquistare certi prodotti, e obbligano le imprese a considerare l’impatto ambientale dei loro prodotti. (n.206)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C84A821-A3BC-7018-FA01-C448E91A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839243C-BF30-9FA3-C61F-E4C8F338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43213A1-3117-D5B8-335B-CB7BB1B830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50" y="5085184"/>
            <a:ext cx="9163950" cy="1776722"/>
          </a:xfrm>
          <a:prstGeom prst="rect">
            <a:avLst/>
          </a:prstGeom>
          <a:effectLst>
            <a:outerShdw blurRad="482600" dist="38100" dir="16200000" sx="98000" sy="98000" rotWithShape="0">
              <a:prstClr val="black">
                <a:alpha val="81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65689"/>
            <a:ext cx="8229600" cy="491174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Esempi di comportamenti che hanno un’incidenza nella cura dell’ambiente: evitare l’uso di materiale plastico o di carta,ridurre il consumo di acqua, differenziare i rifiuti, cucinare solo quanto si potrà mangiare, utilizzare il trasporto pubblico o condividere un medesimo veicolo tra varie persone, piantare alberi, spegnere luci inutili e così via (n. 211).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D502AC4-284D-D645-0A8B-1404586B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7180ACC-09AF-2BA1-0200-E95E52E9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54E16C7-6385-EABA-C13D-42A1859B9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155" y="4798511"/>
            <a:ext cx="3646845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3" y="620688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/>
              <a:t> Tale conversione:</a:t>
            </a:r>
          </a:p>
          <a:p>
            <a:pPr algn="just">
              <a:buNone/>
            </a:pPr>
            <a:r>
              <a:rPr lang="it-IT" dirty="0"/>
              <a:t>	&gt; deve essere </a:t>
            </a:r>
            <a:r>
              <a:rPr lang="it-IT" u="sng" dirty="0"/>
              <a:t>personale e comunitaria</a:t>
            </a:r>
            <a:r>
              <a:rPr lang="it-IT" dirty="0"/>
              <a:t>;</a:t>
            </a:r>
          </a:p>
          <a:p>
            <a:pPr algn="just">
              <a:buNone/>
            </a:pPr>
            <a:r>
              <a:rPr lang="it-IT" dirty="0"/>
              <a:t>	&gt; deve avvenire attraverso </a:t>
            </a:r>
            <a:r>
              <a:rPr lang="it-IT" u="sng" dirty="0"/>
              <a:t>un’adeguata formazione nei diversi ambiti educativi</a:t>
            </a:r>
            <a:r>
              <a:rPr lang="it-IT" dirty="0"/>
              <a:t>: la scuola, la famiglia, i mezzi di comunicazione, la catechesi e i diversi metodi associativi.</a:t>
            </a:r>
          </a:p>
          <a:p>
            <a:pPr algn="just">
              <a:buNone/>
            </a:pPr>
            <a:r>
              <a:rPr lang="it-IT" dirty="0"/>
              <a:t>	In famiglia si impara a chiedere permesso, a dire “grazie” e a chiedere scusa, a dominare l’aggressività e l’avidità (n.213)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5BC8E5F-F980-6E06-9BF1-D49AAA5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DE25FE9-DE0B-D9C2-3CDE-719A7F5A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4B69E8F-BAED-9812-1639-B52C9B2C6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581128"/>
            <a:ext cx="4625900" cy="24208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8930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/>
              <a:t>	La spiritualità cristiana propone uno </a:t>
            </a:r>
            <a:r>
              <a:rPr lang="it-IT" u="sng" dirty="0"/>
              <a:t>stile di vita profetico e contemplativo</a:t>
            </a:r>
            <a:r>
              <a:rPr lang="it-IT" dirty="0"/>
              <a:t>, una crescita nella sobrietà, capace di gioire nel poco senza essere ossessionati dal consumo (n.222).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8953739-3A8A-6D0E-CF57-D0DB49D1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30BECBB-579D-752B-E5A9-D0C50AF9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D193CFC-A566-710C-11E9-19F57A1CA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249083"/>
            <a:ext cx="2365886" cy="217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4822104-A273-80E2-D2E3-1FD02D279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52" y="4005064"/>
            <a:ext cx="2558720" cy="255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dirty="0"/>
              <a:t>		</a:t>
            </a:r>
            <a:r>
              <a:rPr lang="it-IT" b="1" dirty="0" err="1"/>
              <a:t>Laudato</a:t>
            </a:r>
            <a:r>
              <a:rPr lang="it-IT" b="1" dirty="0"/>
              <a:t> </a:t>
            </a:r>
            <a:r>
              <a:rPr lang="it-IT" b="1" dirty="0" err="1"/>
              <a:t>si’</a:t>
            </a:r>
            <a:r>
              <a:rPr lang="it-IT" b="1" dirty="0"/>
              <a:t>, n.225</a:t>
            </a:r>
          </a:p>
          <a:p>
            <a:pPr algn="just">
              <a:buNone/>
            </a:pPr>
            <a:r>
              <a:rPr lang="it-IT" i="1" dirty="0"/>
              <a:t>	</a:t>
            </a:r>
            <a:r>
              <a:rPr lang="it-IT" i="1" dirty="0" err="1"/>
              <a:t>…Nessuna</a:t>
            </a:r>
            <a:r>
              <a:rPr lang="it-IT" i="1" dirty="0"/>
              <a:t> persona può maturare in una felice sobrietà se non è in pace con se </a:t>
            </a:r>
            <a:r>
              <a:rPr lang="it-IT" i="1" dirty="0" err="1"/>
              <a:t>stessa…</a:t>
            </a:r>
            <a:r>
              <a:rPr lang="it-IT" i="1" dirty="0"/>
              <a:t> La pace interiore delle persone è molto legata alla cura dell’ecologia e al bene comune, perché, autenticamente vissuta, si riflette in uno stile di vita equilibrato unito a una capacità di stupore che conduce alla profondità della vita.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D1FA64C-C7C8-9C2D-799A-8A78868E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ADDE-17FC-40FA-9C40-A793DF60F0D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ABDFE9D-6231-3E5F-42CA-C95D1B6D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62318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GrilledCheese BTN Cn" panose="020B0606060402040206" pitchFamily="34" charset="0"/>
              </a:rPr>
              <a:t>Nuovi stili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CB6CC8D-7C58-38A7-C2D9-596C7566B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217408"/>
            <a:ext cx="5120749" cy="306721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209</Words>
  <Application>Microsoft Office PowerPoint</Application>
  <PresentationFormat>Presentazione su schermo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  <vt:lpstr>Diapositiva 13</vt:lpstr>
      <vt:lpstr>Nuovi stili di vita</vt:lpstr>
      <vt:lpstr>Nuovi stili di vita</vt:lpstr>
      <vt:lpstr>Nuovi stili di vita</vt:lpstr>
      <vt:lpstr>Nuovi stili di vita</vt:lpstr>
      <vt:lpstr>Nuovi stili di vita</vt:lpstr>
      <vt:lpstr>Nuovi stili di vita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stili di vita</dc:title>
  <dc:creator>CAFFE'</dc:creator>
  <cp:lastModifiedBy>Giovanni Bertuzzi</cp:lastModifiedBy>
  <cp:revision>43</cp:revision>
  <dcterms:created xsi:type="dcterms:W3CDTF">2023-03-06T08:16:54Z</dcterms:created>
  <dcterms:modified xsi:type="dcterms:W3CDTF">2023-03-10T12:58:07Z</dcterms:modified>
</cp:coreProperties>
</file>